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9" r:id="rId5"/>
    <p:sldId id="266" r:id="rId6"/>
    <p:sldId id="258" r:id="rId7"/>
    <p:sldId id="265" r:id="rId8"/>
    <p:sldId id="26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/>
    <p:restoredTop sz="94674"/>
  </p:normalViewPr>
  <p:slideViewPr>
    <p:cSldViewPr>
      <p:cViewPr varScale="1">
        <p:scale>
          <a:sx n="77" d="100"/>
          <a:sy n="77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2020/6/20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6951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2020/6/20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2545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2020/6/20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8774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2020/6/20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3640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2020/6/20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1701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2020/6/20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8365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2020/6/20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2836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2020/6/20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4152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2020/6/20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5834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2020/6/20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8893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2020/6/20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4228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C718B-3EBF-4E53-81C8-1990320CCD7D}" type="datetimeFigureOut">
              <a:rPr lang="zh-TW" altLang="en-US" smtClean="0"/>
              <a:t>2020/6/20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67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Vector Illustration. Hand Draw Japan Flag. National Japan Banner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" t="8374" r="8752" b="7926"/>
          <a:stretch/>
        </p:blipFill>
        <p:spPr bwMode="auto">
          <a:xfrm>
            <a:off x="3167844" y="4509121"/>
            <a:ext cx="2808312" cy="216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o, Japan Will Not Pay For Half Your Travel Costs If You Vis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8520"/>
            <a:ext cx="4248472" cy="4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nk Walkway Under Cherry Blossoms Spring 库存照片（立即编辑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9"/>
          <a:stretch/>
        </p:blipFill>
        <p:spPr bwMode="auto">
          <a:xfrm>
            <a:off x="4572000" y="178520"/>
            <a:ext cx="4435921" cy="418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 descr="多元文化】早期的壽司是現在的三倍大？！帶你一探壽司歷史(Sushi: How ...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" r="4334" b="5955"/>
          <a:stretch/>
        </p:blipFill>
        <p:spPr bwMode="auto">
          <a:xfrm>
            <a:off x="6084168" y="4509120"/>
            <a:ext cx="2903305" cy="21677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圖片 5" descr="Japan sumo tournament to be held without live... | Taiwan News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" r="2640"/>
          <a:stretch/>
        </p:blipFill>
        <p:spPr bwMode="auto">
          <a:xfrm>
            <a:off x="107504" y="4509121"/>
            <a:ext cx="2952328" cy="21677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13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48269" y="4894471"/>
            <a:ext cx="9052777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TW" sz="3600" dirty="0">
                <a:latin typeface="EngTRESS A"/>
                <a:cs typeface="Times New Roman"/>
              </a:rPr>
              <a:t>Origami is an ancient Japanese paper folding technique. In fact, origami was a Chinese invention, but the Japanese made it an art form. </a:t>
            </a:r>
            <a:endParaRPr lang="zh-TW" altLang="zh-TW" sz="3500" dirty="0">
              <a:latin typeface="EngTRESS A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E0534F9-579A-7346-9FF0-B2F818DD9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864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4B52D68-6165-AE4D-90A4-0056CE910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81" y="2496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0B5B73C-6683-1E4E-9481-E5A994BF9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3881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xmlns="" id="{03EA6905-11EB-094A-9921-0EC722C87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81" y="14443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xmlns="" id="{BE272483-0C08-094C-A4F6-ABEA3120A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178057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2050" name="Picture 2" descr="Pikachu Origami Tutorials Origami Original Pokmon Origam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82" y="188640"/>
            <a:ext cx="8621597" cy="457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84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83010" y="4077072"/>
            <a:ext cx="86006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altLang="zh-TW" sz="3600" dirty="0">
                <a:solidFill>
                  <a:prstClr val="black"/>
                </a:solidFill>
                <a:latin typeface="EngTRESS A"/>
                <a:cs typeface="Times New Roman"/>
              </a:rPr>
              <a:t>In Japanese, origami means fold “</a:t>
            </a:r>
            <a:r>
              <a:rPr lang="en-US" altLang="zh-TW" sz="3600" dirty="0" err="1">
                <a:solidFill>
                  <a:prstClr val="black"/>
                </a:solidFill>
                <a:latin typeface="EngTRESS A"/>
                <a:cs typeface="Times New Roman"/>
              </a:rPr>
              <a:t>oru</a:t>
            </a:r>
            <a:r>
              <a:rPr lang="en-US" altLang="zh-TW" sz="3600" dirty="0">
                <a:solidFill>
                  <a:prstClr val="black"/>
                </a:solidFill>
                <a:latin typeface="EngTRESS A"/>
                <a:cs typeface="Times New Roman"/>
              </a:rPr>
              <a:t>” paper “kami.” </a:t>
            </a:r>
            <a:r>
              <a:rPr lang="en-US" altLang="zh-TW" sz="3600" dirty="0" smtClean="0">
                <a:latin typeface="EngTRESS A"/>
                <a:cs typeface="Times New Roman"/>
              </a:rPr>
              <a:t>Some </a:t>
            </a:r>
            <a:r>
              <a:rPr lang="en-US" altLang="zh-TW" sz="3600" dirty="0">
                <a:latin typeface="EngTRESS A"/>
                <a:cs typeface="Times New Roman"/>
              </a:rPr>
              <a:t>things are very easy to make, and some things can be very, very complex! Here are some instructions to make a frog! </a:t>
            </a:r>
            <a:endParaRPr lang="zh-TW" altLang="zh-TW" sz="3600" dirty="0">
              <a:latin typeface="EngTRESS A" pitchFamily="2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4881CF7A-31DB-3F48-9032-69EECE72B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67513AAE-1390-B546-B561-A2F21AAB5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936" y="2523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D30E0783-78C2-D547-A078-0C8720FCC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919BF0D6-2708-3C42-9D98-4222FFFD3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1675" y="3141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7" name="AutoShape 2" descr="Why is origami considered art? - Qu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AutoShape 4" descr="Why is origami considered art? - Quor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9" name="圖片 8" descr="Crawfish Antelope Butterfly Frog Elephant Dove Bear Fish Bull Fox ..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" t="2794" r="1555" b="4182"/>
          <a:stretch/>
        </p:blipFill>
        <p:spPr bwMode="auto">
          <a:xfrm>
            <a:off x="5220072" y="291253"/>
            <a:ext cx="3663540" cy="36203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圖片 12" descr="Origami Day Fun Facts - PrintWorks | Paris Corporatio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91253"/>
            <a:ext cx="4909686" cy="3700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88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10445" y="3356992"/>
            <a:ext cx="8923109" cy="3234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  <a:spcAft>
                <a:spcPts val="0"/>
              </a:spcAft>
            </a:pPr>
            <a:r>
              <a:rPr lang="en-US" altLang="zh-TW" sz="3600" b="1" u="sng" kern="100" dirty="0" smtClean="0">
                <a:latin typeface="EngTRESS A"/>
                <a:cs typeface="Times New Roman"/>
              </a:rPr>
              <a:t>Step </a:t>
            </a:r>
            <a:r>
              <a:rPr lang="en-US" altLang="zh-TW" sz="3600" b="1" u="sng" kern="100" dirty="0">
                <a:latin typeface="EngTRESS A"/>
                <a:cs typeface="Times New Roman"/>
              </a:rPr>
              <a:t>1</a:t>
            </a:r>
            <a:r>
              <a:rPr lang="en-US" altLang="zh-TW" sz="3600" kern="100" dirty="0">
                <a:latin typeface="EngTRESS A"/>
                <a:cs typeface="Times New Roman"/>
              </a:rPr>
              <a:t> Start with a square piece of paper. </a:t>
            </a:r>
            <a:endParaRPr lang="en-US" altLang="zh-TW" sz="3600" kern="100" dirty="0" smtClean="0">
              <a:latin typeface="EngTRESS A"/>
              <a:cs typeface="Times New Roman"/>
            </a:endParaRPr>
          </a:p>
          <a:p>
            <a:pPr>
              <a:lnSpc>
                <a:spcPts val="5000"/>
              </a:lnSpc>
              <a:spcAft>
                <a:spcPts val="0"/>
              </a:spcAft>
            </a:pPr>
            <a:r>
              <a:rPr lang="zh-TW" altLang="en-US" sz="3600" kern="100" dirty="0">
                <a:latin typeface="EngTRESS A"/>
                <a:cs typeface="Times New Roman"/>
              </a:rPr>
              <a:t> </a:t>
            </a:r>
            <a:r>
              <a:rPr lang="zh-TW" altLang="en-US" sz="3600" kern="100" dirty="0" smtClean="0">
                <a:latin typeface="EngTRESS A"/>
                <a:cs typeface="Times New Roman"/>
              </a:rPr>
              <a:t>           </a:t>
            </a:r>
            <a:r>
              <a:rPr lang="en-US" altLang="zh-TW" sz="3600" kern="100" dirty="0" smtClean="0">
                <a:latin typeface="EngTRESS A"/>
                <a:cs typeface="Times New Roman"/>
              </a:rPr>
              <a:t>Then </a:t>
            </a:r>
            <a:r>
              <a:rPr lang="en-US" altLang="zh-TW" sz="3600" kern="100" dirty="0">
                <a:latin typeface="EngTRESS A"/>
                <a:cs typeface="Times New Roman"/>
              </a:rPr>
              <a:t>fold the paper into four </a:t>
            </a:r>
            <a:r>
              <a:rPr lang="en-US" altLang="zh-TW" sz="3600" kern="100" dirty="0" smtClean="0">
                <a:latin typeface="EngTRESS A"/>
                <a:cs typeface="Times New Roman"/>
              </a:rPr>
              <a:t>squares</a:t>
            </a:r>
          </a:p>
          <a:p>
            <a:pPr>
              <a:lnSpc>
                <a:spcPts val="5000"/>
              </a:lnSpc>
              <a:spcAft>
                <a:spcPts val="0"/>
              </a:spcAft>
            </a:pPr>
            <a:r>
              <a:rPr lang="zh-TW" altLang="en-US" sz="3600" kern="100" dirty="0">
                <a:latin typeface="EngTRESS A"/>
                <a:cs typeface="Times New Roman"/>
              </a:rPr>
              <a:t> </a:t>
            </a:r>
            <a:r>
              <a:rPr lang="zh-TW" altLang="en-US" sz="3600" kern="100" dirty="0" smtClean="0">
                <a:latin typeface="EngTRESS A"/>
                <a:cs typeface="Times New Roman"/>
              </a:rPr>
              <a:t>         </a:t>
            </a:r>
            <a:r>
              <a:rPr lang="en-US" altLang="zh-TW" sz="3600" kern="100" dirty="0" smtClean="0">
                <a:latin typeface="EngTRESS A"/>
                <a:cs typeface="Times New Roman"/>
              </a:rPr>
              <a:t> </a:t>
            </a:r>
            <a:r>
              <a:rPr lang="zh-TW" altLang="en-US" sz="3600" kern="100" dirty="0" smtClean="0">
                <a:latin typeface="EngTRESS A"/>
                <a:cs typeface="Times New Roman"/>
              </a:rPr>
              <a:t> </a:t>
            </a:r>
            <a:r>
              <a:rPr lang="en-US" altLang="zh-TW" sz="3600" kern="100" dirty="0" smtClean="0">
                <a:latin typeface="EngTRESS A"/>
                <a:cs typeface="Times New Roman"/>
              </a:rPr>
              <a:t>and </a:t>
            </a:r>
            <a:r>
              <a:rPr lang="en-US" altLang="zh-TW" sz="3600" kern="100" dirty="0">
                <a:latin typeface="EngTRESS A"/>
                <a:cs typeface="Times New Roman"/>
              </a:rPr>
              <a:t>open the paper again.</a:t>
            </a:r>
            <a:endParaRPr lang="zh-TW" altLang="zh-TW" sz="3200" kern="100" dirty="0">
              <a:cs typeface="Times New Roman"/>
            </a:endParaRPr>
          </a:p>
          <a:p>
            <a:pPr>
              <a:lnSpc>
                <a:spcPts val="5000"/>
              </a:lnSpc>
              <a:spcAft>
                <a:spcPts val="0"/>
              </a:spcAft>
            </a:pPr>
            <a:r>
              <a:rPr lang="en-US" altLang="zh-TW" sz="3600" b="1" u="sng" kern="100" dirty="0" smtClean="0">
                <a:latin typeface="EngTRESS A"/>
                <a:cs typeface="Times New Roman"/>
              </a:rPr>
              <a:t>Step </a:t>
            </a:r>
            <a:r>
              <a:rPr lang="en-US" altLang="zh-TW" sz="3600" b="1" u="sng" kern="100" dirty="0">
                <a:latin typeface="EngTRESS A"/>
                <a:cs typeface="Times New Roman"/>
              </a:rPr>
              <a:t>2</a:t>
            </a:r>
            <a:r>
              <a:rPr lang="en-US" altLang="zh-TW" sz="3600" b="1" kern="100" dirty="0">
                <a:latin typeface="EngTRESS A"/>
                <a:cs typeface="Times New Roman"/>
              </a:rPr>
              <a:t> </a:t>
            </a:r>
            <a:r>
              <a:rPr lang="en-US" altLang="zh-TW" sz="3600" kern="100" dirty="0">
                <a:latin typeface="EngTRESS A"/>
                <a:cs typeface="Times New Roman"/>
              </a:rPr>
              <a:t>Fold each of the four corners to the </a:t>
            </a:r>
            <a:endParaRPr lang="en-US" altLang="zh-TW" sz="3600" kern="100" dirty="0" smtClean="0">
              <a:latin typeface="EngTRESS A"/>
              <a:cs typeface="Times New Roman"/>
            </a:endParaRPr>
          </a:p>
          <a:p>
            <a:pPr>
              <a:lnSpc>
                <a:spcPts val="5000"/>
              </a:lnSpc>
              <a:spcAft>
                <a:spcPts val="0"/>
              </a:spcAft>
            </a:pPr>
            <a:r>
              <a:rPr lang="zh-TW" altLang="en-US" sz="3600" kern="100" dirty="0">
                <a:latin typeface="EngTRESS A"/>
                <a:cs typeface="Times New Roman"/>
              </a:rPr>
              <a:t> </a:t>
            </a:r>
            <a:r>
              <a:rPr lang="zh-TW" altLang="en-US" sz="3600" kern="100" dirty="0" smtClean="0">
                <a:latin typeface="EngTRESS A"/>
                <a:cs typeface="Times New Roman"/>
              </a:rPr>
              <a:t>           </a:t>
            </a:r>
            <a:r>
              <a:rPr lang="en-US" altLang="zh-TW" sz="3600" kern="100" dirty="0" smtClean="0">
                <a:latin typeface="EngTRESS A"/>
                <a:cs typeface="Times New Roman"/>
              </a:rPr>
              <a:t>center </a:t>
            </a:r>
            <a:r>
              <a:rPr lang="en-US" altLang="zh-TW" sz="3600" kern="100" dirty="0">
                <a:latin typeface="EngTRESS A"/>
                <a:cs typeface="Times New Roman"/>
              </a:rPr>
              <a:t>point</a:t>
            </a:r>
            <a:r>
              <a:rPr lang="en-US" altLang="zh-TW" sz="3600" kern="100" dirty="0" smtClean="0">
                <a:latin typeface="EngTRESS A"/>
                <a:cs typeface="Times New Roman"/>
              </a:rPr>
              <a:t>.</a:t>
            </a:r>
            <a:endParaRPr lang="zh-TW" altLang="zh-TW" sz="3200" kern="100" dirty="0">
              <a:cs typeface="Times New Roman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016EF6C2-D16D-7043-92D2-155E3F95C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832" y="144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3B598EA3-732E-8846-8F0B-C2B39641E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64A000B5-9A50-C846-A1B9-62E780C3C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4400" y="-121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51D0E12D-9681-CD4C-B5A7-52845C66A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708" y="14691"/>
            <a:ext cx="1612979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7" name="圖片 6" descr="3D Origami Mini Pokemon Characters | Etsy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3" t="6398" r="9512" b="14815"/>
          <a:stretch/>
        </p:blipFill>
        <p:spPr bwMode="auto">
          <a:xfrm>
            <a:off x="251521" y="260648"/>
            <a:ext cx="2376263" cy="27011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圖片 12" descr="Doo Workshop | 公司工作坊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" t="6299" r="1533" b="11549"/>
          <a:stretch/>
        </p:blipFill>
        <p:spPr bwMode="auto">
          <a:xfrm>
            <a:off x="2768223" y="260648"/>
            <a:ext cx="2232248" cy="27009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圖片 13" descr="POKEMON - Origami Flareon tutorial DIY Origami facil easy Origami ...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" r="45955"/>
          <a:stretch/>
        </p:blipFill>
        <p:spPr bwMode="auto">
          <a:xfrm>
            <a:off x="7264400" y="260648"/>
            <a:ext cx="1769154" cy="27011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圖片 14" descr="4-origami-pikachu-totoro-tutorial-paper-kawaii - Super Cute Kawaii!!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7" t="2446" r="7177" b="5220"/>
          <a:stretch/>
        </p:blipFill>
        <p:spPr bwMode="auto">
          <a:xfrm>
            <a:off x="5076056" y="260647"/>
            <a:ext cx="2188343" cy="27011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599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3862" y="4557451"/>
            <a:ext cx="8208912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4500"/>
              </a:lnSpc>
            </a:pPr>
            <a:r>
              <a:rPr lang="en-US" altLang="zh-TW" sz="3600" b="1" u="sng" kern="100" dirty="0" smtClean="0">
                <a:solidFill>
                  <a:prstClr val="black"/>
                </a:solidFill>
                <a:latin typeface="EngTRESS A"/>
                <a:cs typeface="Times New Roman"/>
              </a:rPr>
              <a:t>Step </a:t>
            </a:r>
            <a:r>
              <a:rPr lang="en-US" altLang="zh-TW" sz="3600" b="1" u="sng" kern="100" dirty="0">
                <a:solidFill>
                  <a:prstClr val="black"/>
                </a:solidFill>
                <a:latin typeface="EngTRESS A"/>
                <a:cs typeface="Times New Roman"/>
              </a:rPr>
              <a:t>3</a:t>
            </a:r>
            <a:r>
              <a:rPr lang="en-US" altLang="zh-TW" sz="3600" kern="100" dirty="0">
                <a:solidFill>
                  <a:prstClr val="black"/>
                </a:solidFill>
                <a:latin typeface="EngTRESS A"/>
                <a:cs typeface="Times New Roman"/>
              </a:rPr>
              <a:t> Fold each of the two sides in to </a:t>
            </a:r>
            <a:r>
              <a:rPr lang="en-US" altLang="zh-TW" sz="3600" kern="100" dirty="0" smtClean="0">
                <a:solidFill>
                  <a:prstClr val="black"/>
                </a:solidFill>
                <a:latin typeface="EngTRESS A"/>
                <a:cs typeface="Times New Roman"/>
              </a:rPr>
              <a:t>the</a:t>
            </a:r>
          </a:p>
          <a:p>
            <a:pPr lvl="0">
              <a:lnSpc>
                <a:spcPts val="4500"/>
              </a:lnSpc>
            </a:pPr>
            <a:r>
              <a:rPr lang="zh-TW" altLang="en-US" sz="3600" kern="100" dirty="0">
                <a:solidFill>
                  <a:prstClr val="black"/>
                </a:solidFill>
                <a:latin typeface="EngTRESS A"/>
                <a:cs typeface="Times New Roman"/>
              </a:rPr>
              <a:t> </a:t>
            </a:r>
            <a:r>
              <a:rPr lang="zh-TW" altLang="en-US" sz="3600" kern="100" dirty="0" smtClean="0">
                <a:solidFill>
                  <a:prstClr val="black"/>
                </a:solidFill>
                <a:latin typeface="EngTRESS A"/>
                <a:cs typeface="Times New Roman"/>
              </a:rPr>
              <a:t>         </a:t>
            </a:r>
            <a:r>
              <a:rPr lang="en-US" altLang="zh-TW" sz="3600" kern="100" dirty="0" smtClean="0">
                <a:solidFill>
                  <a:prstClr val="black"/>
                </a:solidFill>
                <a:latin typeface="EngTRESS A"/>
                <a:cs typeface="Times New Roman"/>
              </a:rPr>
              <a:t> </a:t>
            </a:r>
            <a:r>
              <a:rPr lang="en-US" altLang="zh-TW" sz="3600" kern="100" dirty="0">
                <a:solidFill>
                  <a:prstClr val="black"/>
                </a:solidFill>
                <a:latin typeface="EngTRESS A"/>
                <a:cs typeface="Times New Roman"/>
              </a:rPr>
              <a:t>center line.</a:t>
            </a:r>
            <a:endParaRPr lang="zh-TW" altLang="zh-TW" sz="3200" kern="100" dirty="0">
              <a:solidFill>
                <a:prstClr val="black"/>
              </a:solidFill>
              <a:cs typeface="Times New Roman"/>
            </a:endParaRPr>
          </a:p>
          <a:p>
            <a:pPr lvl="0">
              <a:lnSpc>
                <a:spcPts val="4500"/>
              </a:lnSpc>
            </a:pPr>
            <a:r>
              <a:rPr lang="en-US" altLang="zh-TW" sz="3600" b="1" u="sng" kern="100" dirty="0" smtClean="0">
                <a:solidFill>
                  <a:prstClr val="black"/>
                </a:solidFill>
                <a:latin typeface="EngTRESS A"/>
                <a:cs typeface="Times New Roman"/>
              </a:rPr>
              <a:t>Step </a:t>
            </a:r>
            <a:r>
              <a:rPr lang="en-US" altLang="zh-TW" sz="3600" b="1" u="sng" kern="100" dirty="0">
                <a:solidFill>
                  <a:prstClr val="black"/>
                </a:solidFill>
                <a:latin typeface="EngTRESS A"/>
                <a:cs typeface="Times New Roman"/>
              </a:rPr>
              <a:t>4</a:t>
            </a:r>
            <a:r>
              <a:rPr lang="en-US" altLang="zh-TW" sz="3600" kern="100" dirty="0">
                <a:solidFill>
                  <a:prstClr val="black"/>
                </a:solidFill>
                <a:latin typeface="EngTRESS A"/>
                <a:cs typeface="Times New Roman"/>
              </a:rPr>
              <a:t> Fold the triangle at the bottom up.</a:t>
            </a:r>
            <a:endParaRPr lang="zh-TW" altLang="zh-TW" sz="3200" kern="100" dirty="0">
              <a:solidFill>
                <a:prstClr val="black"/>
              </a:solidFill>
              <a:cs typeface="Times New Roman"/>
            </a:endParaRPr>
          </a:p>
        </p:txBody>
      </p:sp>
      <p:pic>
        <p:nvPicPr>
          <p:cNvPr id="5" name="圖片 4" descr="Grumpy frog (con imágenes)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1" t="16887" r="26228" b="11309"/>
          <a:stretch/>
        </p:blipFill>
        <p:spPr bwMode="auto">
          <a:xfrm>
            <a:off x="251520" y="309038"/>
            <a:ext cx="3024336" cy="38400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圖片 5" descr="The paper fox – Digital Creation in Origami Style | Origami tiere ...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9" t="44113" r="19970" b="11773"/>
          <a:stretch/>
        </p:blipFill>
        <p:spPr bwMode="auto">
          <a:xfrm>
            <a:off x="3491880" y="332656"/>
            <a:ext cx="2590155" cy="38164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圖片 6" descr="Origami Paper - Buyer's Guide, Pros, Cons and Paper Reviews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5" t="9105" r="12656" b="7561"/>
          <a:stretch/>
        </p:blipFill>
        <p:spPr bwMode="auto">
          <a:xfrm>
            <a:off x="6300192" y="332655"/>
            <a:ext cx="2603677" cy="38164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9409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59608" y="4135791"/>
            <a:ext cx="8856983" cy="250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00"/>
              </a:lnSpc>
              <a:spcAft>
                <a:spcPts val="0"/>
              </a:spcAft>
            </a:pPr>
            <a:r>
              <a:rPr lang="en-US" altLang="zh-TW" sz="3600" b="1" u="sng" kern="100" dirty="0" smtClean="0">
                <a:latin typeface="EngTRESS A"/>
                <a:cs typeface="Times New Roman"/>
              </a:rPr>
              <a:t>Step </a:t>
            </a:r>
            <a:r>
              <a:rPr lang="en-US" altLang="zh-TW" sz="3600" b="1" u="sng" kern="100" dirty="0">
                <a:latin typeface="EngTRESS A"/>
                <a:cs typeface="Times New Roman"/>
              </a:rPr>
              <a:t>5</a:t>
            </a:r>
            <a:r>
              <a:rPr lang="en-US" altLang="zh-TW" sz="3600" b="1" kern="100" dirty="0">
                <a:latin typeface="EngTRESS A"/>
                <a:cs typeface="Times New Roman"/>
              </a:rPr>
              <a:t> </a:t>
            </a:r>
            <a:r>
              <a:rPr lang="en-US" altLang="zh-TW" sz="3600" kern="100" dirty="0">
                <a:latin typeface="EngTRESS A"/>
                <a:cs typeface="Times New Roman"/>
              </a:rPr>
              <a:t>Fold each of the bottom two </a:t>
            </a:r>
            <a:r>
              <a:rPr lang="en-US" altLang="zh-TW" sz="3600" kern="100" dirty="0" smtClean="0">
                <a:latin typeface="EngTRESS A"/>
                <a:cs typeface="Times New Roman"/>
              </a:rPr>
              <a:t>corners</a:t>
            </a:r>
          </a:p>
          <a:p>
            <a:pPr>
              <a:lnSpc>
                <a:spcPts val="4700"/>
              </a:lnSpc>
              <a:spcAft>
                <a:spcPts val="0"/>
              </a:spcAft>
            </a:pPr>
            <a:r>
              <a:rPr lang="zh-TW" altLang="en-US" sz="3600" kern="100" dirty="0">
                <a:latin typeface="EngTRESS A"/>
                <a:cs typeface="Times New Roman"/>
              </a:rPr>
              <a:t> </a:t>
            </a:r>
            <a:r>
              <a:rPr lang="zh-TW" altLang="en-US" sz="3600" kern="100" dirty="0" smtClean="0">
                <a:latin typeface="EngTRESS A"/>
                <a:cs typeface="Times New Roman"/>
              </a:rPr>
              <a:t>          </a:t>
            </a:r>
            <a:r>
              <a:rPr lang="en-US" altLang="zh-TW" sz="3600" kern="100" dirty="0" smtClean="0">
                <a:latin typeface="EngTRESS A"/>
                <a:cs typeface="Times New Roman"/>
              </a:rPr>
              <a:t> </a:t>
            </a:r>
            <a:r>
              <a:rPr lang="en-US" altLang="zh-TW" sz="3600" kern="100" dirty="0">
                <a:latin typeface="EngTRESS A"/>
                <a:cs typeface="Times New Roman"/>
              </a:rPr>
              <a:t>into the center.</a:t>
            </a:r>
            <a:endParaRPr lang="zh-TW" altLang="zh-TW" sz="3200" kern="100" dirty="0">
              <a:cs typeface="Times New Roman"/>
            </a:endParaRPr>
          </a:p>
          <a:p>
            <a:pPr>
              <a:lnSpc>
                <a:spcPts val="4700"/>
              </a:lnSpc>
              <a:spcAft>
                <a:spcPts val="0"/>
              </a:spcAft>
            </a:pPr>
            <a:r>
              <a:rPr lang="en-US" altLang="zh-TW" sz="3600" b="1" u="sng" kern="100" dirty="0" smtClean="0">
                <a:latin typeface="EngTRESS A"/>
                <a:cs typeface="Times New Roman"/>
              </a:rPr>
              <a:t>Step </a:t>
            </a:r>
            <a:r>
              <a:rPr lang="en-US" altLang="zh-TW" sz="3600" b="1" u="sng" kern="100" dirty="0">
                <a:latin typeface="EngTRESS A"/>
                <a:cs typeface="Times New Roman"/>
              </a:rPr>
              <a:t>6</a:t>
            </a:r>
            <a:r>
              <a:rPr lang="en-US" altLang="zh-TW" sz="3600" b="1" kern="100" dirty="0">
                <a:latin typeface="EngTRESS A"/>
                <a:cs typeface="Times New Roman"/>
              </a:rPr>
              <a:t> </a:t>
            </a:r>
            <a:r>
              <a:rPr lang="en-US" altLang="zh-TW" sz="3600" kern="100" dirty="0">
                <a:latin typeface="EngTRESS A"/>
                <a:cs typeface="Times New Roman"/>
              </a:rPr>
              <a:t>Fold the bottom part up </a:t>
            </a:r>
            <a:r>
              <a:rPr lang="zh-TW" altLang="en-US" sz="3600" kern="100" dirty="0" smtClean="0">
                <a:latin typeface="EngTRESS A"/>
                <a:cs typeface="Times New Roman"/>
              </a:rPr>
              <a:t> </a:t>
            </a:r>
            <a:r>
              <a:rPr lang="en-US" altLang="zh-TW" sz="3600" kern="100" dirty="0" smtClean="0">
                <a:latin typeface="EngTRESS A"/>
                <a:cs typeface="Times New Roman"/>
              </a:rPr>
              <a:t>(</a:t>
            </a:r>
            <a:r>
              <a:rPr lang="en-US" altLang="zh-TW" sz="3600" kern="100" dirty="0">
                <a:latin typeface="EngTRESS A"/>
                <a:cs typeface="Times New Roman"/>
              </a:rPr>
              <a:t>along </a:t>
            </a:r>
            <a:r>
              <a:rPr lang="en-US" altLang="zh-TW" sz="3600" kern="100" dirty="0" smtClean="0">
                <a:latin typeface="EngTRESS A"/>
                <a:cs typeface="Times New Roman"/>
              </a:rPr>
              <a:t>the</a:t>
            </a:r>
          </a:p>
          <a:p>
            <a:pPr>
              <a:lnSpc>
                <a:spcPts val="4700"/>
              </a:lnSpc>
              <a:spcAft>
                <a:spcPts val="0"/>
              </a:spcAft>
            </a:pPr>
            <a:r>
              <a:rPr lang="en-US" altLang="zh-TW" sz="3600" kern="100" dirty="0">
                <a:latin typeface="EngTRESS A"/>
                <a:cs typeface="Times New Roman"/>
              </a:rPr>
              <a:t> </a:t>
            </a:r>
            <a:r>
              <a:rPr lang="en-US" altLang="zh-TW" sz="3600" kern="100" dirty="0" smtClean="0">
                <a:latin typeface="EngTRESS A"/>
                <a:cs typeface="Times New Roman"/>
              </a:rPr>
              <a:t>           </a:t>
            </a:r>
            <a:r>
              <a:rPr lang="en-US" altLang="zh-TW" sz="3600" kern="100" dirty="0">
                <a:latin typeface="EngTRESS A"/>
                <a:cs typeface="Times New Roman"/>
              </a:rPr>
              <a:t>dotted line</a:t>
            </a:r>
            <a:r>
              <a:rPr lang="en-US" altLang="zh-TW" sz="3600" kern="100" dirty="0" smtClean="0">
                <a:latin typeface="EngTRESS A"/>
                <a:cs typeface="Times New Roman"/>
              </a:rPr>
              <a:t>).</a:t>
            </a:r>
            <a:endParaRPr lang="zh-TW" altLang="zh-TW" sz="3200" kern="100" dirty="0">
              <a:cs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88D2CA3-C0AA-0440-B4F4-E2734F678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804A8C4-E447-4C49-B199-884792627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840" y="4046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3711CAD4-1AFC-B448-A3A4-E43F66E16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9600" y="-1093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6" name="圖片 5" descr="News: Giant Collection of Free Japanese Origami Tutorials (avec ..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" t="5947" r="3717" b="6319"/>
          <a:stretch/>
        </p:blipFill>
        <p:spPr bwMode="auto">
          <a:xfrm>
            <a:off x="2956958" y="1978906"/>
            <a:ext cx="1975082" cy="16661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圖片 6" descr="Japanese Origami 折り紙 | PuniPuniJapa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9" t="8141" r="21503" b="7309"/>
          <a:stretch/>
        </p:blipFill>
        <p:spPr bwMode="auto">
          <a:xfrm>
            <a:off x="2950106" y="191716"/>
            <a:ext cx="1981934" cy="17871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圖片 7" descr="Dragones de papel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4" t="16268" r="4525" b="17065"/>
          <a:stretch/>
        </p:blipFill>
        <p:spPr bwMode="auto">
          <a:xfrm>
            <a:off x="248187" y="191716"/>
            <a:ext cx="2523613" cy="16531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圖片 8" descr="Origami Three-Headed Dragon designed by Nham Van Son folded by me ...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7" t="5907" r="12171" b="12236"/>
          <a:stretch/>
        </p:blipFill>
        <p:spPr bwMode="auto">
          <a:xfrm>
            <a:off x="248187" y="1978907"/>
            <a:ext cx="2523613" cy="16661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圖片 9" descr="Unfold Your Creativity: 40 Stunning Origami Artworks | Inspirationfeed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9386" r="14957" b="5498"/>
          <a:stretch/>
        </p:blipFill>
        <p:spPr bwMode="auto">
          <a:xfrm>
            <a:off x="5076056" y="191717"/>
            <a:ext cx="2027560" cy="17266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圖片 10" descr="Green mantis origami stock image. Image of paper, origami - 15321701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4" t="15008" r="12293" b="15823"/>
          <a:stretch/>
        </p:blipFill>
        <p:spPr bwMode="auto">
          <a:xfrm flipH="1">
            <a:off x="7217549" y="2274126"/>
            <a:ext cx="1735586" cy="1373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圖片 12" descr="idée origami en 3d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11601" r="12869" b="12992"/>
          <a:stretch/>
        </p:blipFill>
        <p:spPr bwMode="auto">
          <a:xfrm flipH="1">
            <a:off x="7300903" y="191716"/>
            <a:ext cx="1656178" cy="19411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圖片 15" descr="BEST ORIGAMI PAPER JET - How to make a paper airplane model | F-14 ...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6" t="16309" r="14186" b="26609"/>
          <a:stretch/>
        </p:blipFill>
        <p:spPr bwMode="auto">
          <a:xfrm>
            <a:off x="5076056" y="2217032"/>
            <a:ext cx="2027560" cy="14279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746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79511" y="3883564"/>
            <a:ext cx="8856983" cy="2949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  <a:spcAft>
                <a:spcPts val="0"/>
              </a:spcAft>
            </a:pPr>
            <a:r>
              <a:rPr lang="en-US" altLang="zh-TW" sz="3600" b="1" u="sng" kern="100" dirty="0" smtClean="0">
                <a:latin typeface="EngTRESS A"/>
                <a:cs typeface="Times New Roman"/>
              </a:rPr>
              <a:t>Step </a:t>
            </a:r>
            <a:r>
              <a:rPr lang="en-US" altLang="zh-TW" sz="3600" b="1" u="sng" kern="100" dirty="0">
                <a:latin typeface="EngTRESS A"/>
                <a:cs typeface="Times New Roman"/>
              </a:rPr>
              <a:t>7</a:t>
            </a:r>
            <a:r>
              <a:rPr lang="en-US" altLang="zh-TW" sz="3600" b="1" kern="100" dirty="0">
                <a:latin typeface="EngTRESS A"/>
                <a:cs typeface="Times New Roman"/>
              </a:rPr>
              <a:t> </a:t>
            </a:r>
            <a:r>
              <a:rPr lang="en-US" altLang="zh-TW" sz="3600" kern="100" dirty="0">
                <a:latin typeface="EngTRESS A"/>
                <a:cs typeface="Times New Roman"/>
              </a:rPr>
              <a:t>Fold the top half of the lower </a:t>
            </a:r>
            <a:r>
              <a:rPr lang="en-US" altLang="zh-TW" sz="3600" kern="100" dirty="0" smtClean="0">
                <a:latin typeface="EngTRESS A"/>
                <a:cs typeface="Times New Roman"/>
              </a:rPr>
              <a:t>rectangle</a:t>
            </a:r>
          </a:p>
          <a:p>
            <a:pPr>
              <a:lnSpc>
                <a:spcPts val="4500"/>
              </a:lnSpc>
              <a:spcAft>
                <a:spcPts val="0"/>
              </a:spcAft>
            </a:pPr>
            <a:r>
              <a:rPr lang="en-US" altLang="zh-TW" sz="3600" kern="100" dirty="0">
                <a:latin typeface="EngTRESS A"/>
                <a:cs typeface="Times New Roman"/>
              </a:rPr>
              <a:t> </a:t>
            </a:r>
            <a:r>
              <a:rPr lang="en-US" altLang="zh-TW" sz="3600" kern="100" dirty="0" smtClean="0">
                <a:latin typeface="EngTRESS A"/>
                <a:cs typeface="Times New Roman"/>
              </a:rPr>
              <a:t>           </a:t>
            </a:r>
            <a:r>
              <a:rPr lang="en-US" altLang="zh-TW" sz="3600" kern="100" dirty="0">
                <a:latin typeface="EngTRESS A"/>
                <a:cs typeface="Times New Roman"/>
              </a:rPr>
              <a:t>down to make the frog’s legs.</a:t>
            </a:r>
            <a:endParaRPr lang="zh-TW" altLang="zh-TW" sz="3200" kern="100" dirty="0">
              <a:cs typeface="Times New Roman"/>
            </a:endParaRPr>
          </a:p>
          <a:p>
            <a:pPr>
              <a:lnSpc>
                <a:spcPts val="4500"/>
              </a:lnSpc>
              <a:spcAft>
                <a:spcPts val="0"/>
              </a:spcAft>
            </a:pPr>
            <a:r>
              <a:rPr lang="en-US" altLang="zh-TW" sz="3600" b="1" u="sng" kern="100" dirty="0" smtClean="0">
                <a:latin typeface="EngTRESS A"/>
                <a:cs typeface="Times New Roman"/>
              </a:rPr>
              <a:t>Step </a:t>
            </a:r>
            <a:r>
              <a:rPr lang="en-US" altLang="zh-TW" sz="3600" b="1" u="sng" kern="100" dirty="0">
                <a:latin typeface="EngTRESS A"/>
                <a:cs typeface="Times New Roman"/>
              </a:rPr>
              <a:t>8</a:t>
            </a:r>
            <a:r>
              <a:rPr lang="en-US" altLang="zh-TW" sz="3600" b="1" kern="100" dirty="0">
                <a:latin typeface="EngTRESS A"/>
                <a:cs typeface="Times New Roman"/>
              </a:rPr>
              <a:t> </a:t>
            </a:r>
            <a:r>
              <a:rPr lang="en-US" altLang="zh-TW" sz="3600" kern="100" dirty="0">
                <a:latin typeface="EngTRESS A"/>
                <a:cs typeface="Times New Roman"/>
              </a:rPr>
              <a:t>Make your frog’s head: fold the end </a:t>
            </a:r>
            <a:r>
              <a:rPr lang="en-US" altLang="zh-TW" sz="3600" kern="100" dirty="0" smtClean="0">
                <a:latin typeface="EngTRESS A"/>
                <a:cs typeface="Times New Roman"/>
              </a:rPr>
              <a:t>of</a:t>
            </a:r>
          </a:p>
          <a:p>
            <a:pPr>
              <a:lnSpc>
                <a:spcPts val="4500"/>
              </a:lnSpc>
              <a:spcAft>
                <a:spcPts val="0"/>
              </a:spcAft>
            </a:pPr>
            <a:r>
              <a:rPr lang="en-US" altLang="zh-TW" sz="3600" kern="100" dirty="0">
                <a:latin typeface="EngTRESS A"/>
                <a:cs typeface="Times New Roman"/>
              </a:rPr>
              <a:t> </a:t>
            </a:r>
            <a:r>
              <a:rPr lang="en-US" altLang="zh-TW" sz="3600" kern="100" dirty="0" smtClean="0">
                <a:latin typeface="EngTRESS A"/>
                <a:cs typeface="Times New Roman"/>
              </a:rPr>
              <a:t>           </a:t>
            </a:r>
            <a:r>
              <a:rPr lang="en-US" altLang="zh-TW" sz="3600" kern="100" dirty="0">
                <a:latin typeface="EngTRESS A"/>
                <a:cs typeface="Times New Roman"/>
              </a:rPr>
              <a:t>the point down and draw two eyes. </a:t>
            </a:r>
            <a:endParaRPr lang="en-US" altLang="zh-TW" sz="3600" kern="100" dirty="0" smtClean="0">
              <a:latin typeface="EngTRESS A"/>
              <a:cs typeface="Times New Roman"/>
            </a:endParaRPr>
          </a:p>
          <a:p>
            <a:pPr>
              <a:lnSpc>
                <a:spcPts val="4500"/>
              </a:lnSpc>
              <a:spcAft>
                <a:spcPts val="0"/>
              </a:spcAft>
            </a:pPr>
            <a:r>
              <a:rPr lang="en-US" altLang="zh-TW" sz="3600" kern="100" dirty="0">
                <a:latin typeface="EngTRESS A"/>
                <a:cs typeface="Times New Roman"/>
              </a:rPr>
              <a:t> </a:t>
            </a:r>
            <a:r>
              <a:rPr lang="en-US" altLang="zh-TW" sz="3600" kern="100" dirty="0" smtClean="0">
                <a:latin typeface="EngTRESS A"/>
                <a:cs typeface="Times New Roman"/>
              </a:rPr>
              <a:t>          Your </a:t>
            </a:r>
            <a:r>
              <a:rPr lang="en-US" altLang="zh-TW" sz="3600" kern="100" dirty="0">
                <a:latin typeface="EngTRESS A"/>
                <a:cs typeface="Times New Roman"/>
              </a:rPr>
              <a:t>frog is done.</a:t>
            </a:r>
            <a:endParaRPr lang="zh-TW" altLang="zh-TW" sz="3200" kern="100" dirty="0">
              <a:cs typeface="Times New Roman"/>
            </a:endParaRPr>
          </a:p>
        </p:txBody>
      </p:sp>
      <p:pic>
        <p:nvPicPr>
          <p:cNvPr id="4" name="圖片 3" descr="C:\Users\user\Desktop\0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t="18724" r="12766" b="6833"/>
          <a:stretch/>
        </p:blipFill>
        <p:spPr bwMode="auto">
          <a:xfrm>
            <a:off x="5786070" y="2492896"/>
            <a:ext cx="2088232" cy="12174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圖片 4" descr="Origami) How to Make Frog Origami | tsunagu Japa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r="12799"/>
          <a:stretch/>
        </p:blipFill>
        <p:spPr bwMode="auto">
          <a:xfrm>
            <a:off x="4932040" y="233861"/>
            <a:ext cx="3796293" cy="21150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圖片 5" descr="Origami grenouille (With images) | Origami frog, Origami design ...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5"/>
          <a:stretch/>
        </p:blipFill>
        <p:spPr bwMode="auto">
          <a:xfrm>
            <a:off x="503546" y="233861"/>
            <a:ext cx="4104456" cy="34765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35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Origami tutorials video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9" t="14513" r="2852" b="13397"/>
          <a:stretch/>
        </p:blipFill>
        <p:spPr bwMode="auto">
          <a:xfrm>
            <a:off x="323528" y="188640"/>
            <a:ext cx="8568952" cy="45365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2" descr="Thanks 4 Chicago Designers on AIGA Member Galler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4149080"/>
            <a:ext cx="5328592" cy="300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75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203</Words>
  <Application>Microsoft Office PowerPoint</Application>
  <PresentationFormat>如螢幕大小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65</cp:revision>
  <dcterms:created xsi:type="dcterms:W3CDTF">2018-09-26T00:13:53Z</dcterms:created>
  <dcterms:modified xsi:type="dcterms:W3CDTF">2020-06-20T05:49:56Z</dcterms:modified>
</cp:coreProperties>
</file>